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2" r:id="rId1"/>
  </p:sld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72E19913-EB0D-4331-9210-3D539C41DDF8}" type="datetimeFigureOut">
              <a:rPr lang="el-GR" smtClean="0"/>
              <a:t>26/6/2024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675DA21-343E-4E08-905C-107649AB8302}" type="slidenum">
              <a:rPr lang="el-GR" smtClean="0"/>
              <a:t>‹#›</a:t>
            </a:fld>
            <a:endParaRPr lang="el-GR"/>
          </a:p>
        </p:txBody>
      </p:sp>
    </p:spTree>
    <p:extLst>
      <p:ext uri="{BB962C8B-B14F-4D97-AF65-F5344CB8AC3E}">
        <p14:creationId xmlns:p14="http://schemas.microsoft.com/office/powerpoint/2010/main" val="456953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72E19913-EB0D-4331-9210-3D539C41DDF8}" type="datetimeFigureOut">
              <a:rPr lang="el-GR" smtClean="0"/>
              <a:t>26/6/2024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675DA21-343E-4E08-905C-107649AB8302}" type="slidenum">
              <a:rPr lang="el-GR" smtClean="0"/>
              <a:t>‹#›</a:t>
            </a:fld>
            <a:endParaRPr lang="el-GR"/>
          </a:p>
        </p:txBody>
      </p:sp>
    </p:spTree>
    <p:extLst>
      <p:ext uri="{BB962C8B-B14F-4D97-AF65-F5344CB8AC3E}">
        <p14:creationId xmlns:p14="http://schemas.microsoft.com/office/powerpoint/2010/main" val="2048230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72E19913-EB0D-4331-9210-3D539C41DDF8}" type="datetimeFigureOut">
              <a:rPr lang="el-GR" smtClean="0"/>
              <a:t>26/6/2024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675DA21-343E-4E08-905C-107649AB8302}" type="slidenum">
              <a:rPr lang="el-GR" smtClean="0"/>
              <a:t>‹#›</a:t>
            </a:fld>
            <a:endParaRPr lang="el-G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3557524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72E19913-EB0D-4331-9210-3D539C41DDF8}" type="datetimeFigureOut">
              <a:rPr lang="el-GR" smtClean="0"/>
              <a:t>26/6/2024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675DA21-343E-4E08-905C-107649AB8302}" type="slidenum">
              <a:rPr lang="el-GR" smtClean="0"/>
              <a:t>‹#›</a:t>
            </a:fld>
            <a:endParaRPr lang="el-GR"/>
          </a:p>
        </p:txBody>
      </p:sp>
    </p:spTree>
    <p:extLst>
      <p:ext uri="{BB962C8B-B14F-4D97-AF65-F5344CB8AC3E}">
        <p14:creationId xmlns:p14="http://schemas.microsoft.com/office/powerpoint/2010/main" val="40465098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72E19913-EB0D-4331-9210-3D539C41DDF8}" type="datetimeFigureOut">
              <a:rPr lang="el-GR" smtClean="0"/>
              <a:t>26/6/2024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675DA21-343E-4E08-905C-107649AB8302}" type="slidenum">
              <a:rPr lang="el-GR" smtClean="0"/>
              <a:t>‹#›</a:t>
            </a:fld>
            <a:endParaRPr lang="el-G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437035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72E19913-EB0D-4331-9210-3D539C41DDF8}" type="datetimeFigureOut">
              <a:rPr lang="el-GR" smtClean="0"/>
              <a:t>26/6/2024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675DA21-343E-4E08-905C-107649AB8302}" type="slidenum">
              <a:rPr lang="el-GR" smtClean="0"/>
              <a:t>‹#›</a:t>
            </a:fld>
            <a:endParaRPr lang="el-GR"/>
          </a:p>
        </p:txBody>
      </p:sp>
    </p:spTree>
    <p:extLst>
      <p:ext uri="{BB962C8B-B14F-4D97-AF65-F5344CB8AC3E}">
        <p14:creationId xmlns:p14="http://schemas.microsoft.com/office/powerpoint/2010/main" val="16133869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72E19913-EB0D-4331-9210-3D539C41DDF8}" type="datetimeFigureOut">
              <a:rPr lang="el-GR" smtClean="0"/>
              <a:t>26/6/2024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675DA21-343E-4E08-905C-107649AB8302}" type="slidenum">
              <a:rPr lang="el-GR" smtClean="0"/>
              <a:t>‹#›</a:t>
            </a:fld>
            <a:endParaRPr lang="el-GR"/>
          </a:p>
        </p:txBody>
      </p:sp>
    </p:spTree>
    <p:extLst>
      <p:ext uri="{BB962C8B-B14F-4D97-AF65-F5344CB8AC3E}">
        <p14:creationId xmlns:p14="http://schemas.microsoft.com/office/powerpoint/2010/main" val="19079886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72E19913-EB0D-4331-9210-3D539C41DDF8}" type="datetimeFigureOut">
              <a:rPr lang="el-GR" smtClean="0"/>
              <a:t>26/6/2024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675DA21-343E-4E08-905C-107649AB8302}" type="slidenum">
              <a:rPr lang="el-GR" smtClean="0"/>
              <a:t>‹#›</a:t>
            </a:fld>
            <a:endParaRPr lang="el-GR"/>
          </a:p>
        </p:txBody>
      </p:sp>
    </p:spTree>
    <p:extLst>
      <p:ext uri="{BB962C8B-B14F-4D97-AF65-F5344CB8AC3E}">
        <p14:creationId xmlns:p14="http://schemas.microsoft.com/office/powerpoint/2010/main" val="3590676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72E19913-EB0D-4331-9210-3D539C41DDF8}" type="datetimeFigureOut">
              <a:rPr lang="el-GR" smtClean="0"/>
              <a:t>26/6/2024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675DA21-343E-4E08-905C-107649AB8302}" type="slidenum">
              <a:rPr lang="el-GR" smtClean="0"/>
              <a:t>‹#›</a:t>
            </a:fld>
            <a:endParaRPr lang="el-GR"/>
          </a:p>
        </p:txBody>
      </p:sp>
    </p:spTree>
    <p:extLst>
      <p:ext uri="{BB962C8B-B14F-4D97-AF65-F5344CB8AC3E}">
        <p14:creationId xmlns:p14="http://schemas.microsoft.com/office/powerpoint/2010/main" val="2771627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72E19913-EB0D-4331-9210-3D539C41DDF8}" type="datetimeFigureOut">
              <a:rPr lang="el-GR" smtClean="0"/>
              <a:t>26/6/2024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675DA21-343E-4E08-905C-107649AB8302}" type="slidenum">
              <a:rPr lang="el-GR" smtClean="0"/>
              <a:t>‹#›</a:t>
            </a:fld>
            <a:endParaRPr lang="el-GR"/>
          </a:p>
        </p:txBody>
      </p:sp>
    </p:spTree>
    <p:extLst>
      <p:ext uri="{BB962C8B-B14F-4D97-AF65-F5344CB8AC3E}">
        <p14:creationId xmlns:p14="http://schemas.microsoft.com/office/powerpoint/2010/main" val="4196506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72E19913-EB0D-4331-9210-3D539C41DDF8}" type="datetimeFigureOut">
              <a:rPr lang="el-GR" smtClean="0"/>
              <a:t>26/6/2024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675DA21-343E-4E08-905C-107649AB8302}" type="slidenum">
              <a:rPr lang="el-GR" smtClean="0"/>
              <a:t>‹#›</a:t>
            </a:fld>
            <a:endParaRPr lang="el-GR"/>
          </a:p>
        </p:txBody>
      </p:sp>
    </p:spTree>
    <p:extLst>
      <p:ext uri="{BB962C8B-B14F-4D97-AF65-F5344CB8AC3E}">
        <p14:creationId xmlns:p14="http://schemas.microsoft.com/office/powerpoint/2010/main" val="3180662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72E19913-EB0D-4331-9210-3D539C41DDF8}" type="datetimeFigureOut">
              <a:rPr lang="el-GR" smtClean="0"/>
              <a:t>26/6/2024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5675DA21-343E-4E08-905C-107649AB8302}" type="slidenum">
              <a:rPr lang="el-GR" smtClean="0"/>
              <a:t>‹#›</a:t>
            </a:fld>
            <a:endParaRPr lang="el-GR"/>
          </a:p>
        </p:txBody>
      </p:sp>
    </p:spTree>
    <p:extLst>
      <p:ext uri="{BB962C8B-B14F-4D97-AF65-F5344CB8AC3E}">
        <p14:creationId xmlns:p14="http://schemas.microsoft.com/office/powerpoint/2010/main" val="3132461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72E19913-EB0D-4331-9210-3D539C41DDF8}" type="datetimeFigureOut">
              <a:rPr lang="el-GR" smtClean="0"/>
              <a:t>26/6/2024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5675DA21-343E-4E08-905C-107649AB8302}" type="slidenum">
              <a:rPr lang="el-GR" smtClean="0"/>
              <a:t>‹#›</a:t>
            </a:fld>
            <a:endParaRPr lang="el-GR"/>
          </a:p>
        </p:txBody>
      </p:sp>
    </p:spTree>
    <p:extLst>
      <p:ext uri="{BB962C8B-B14F-4D97-AF65-F5344CB8AC3E}">
        <p14:creationId xmlns:p14="http://schemas.microsoft.com/office/powerpoint/2010/main" val="1232147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E19913-EB0D-4331-9210-3D539C41DDF8}" type="datetimeFigureOut">
              <a:rPr lang="el-GR" smtClean="0"/>
              <a:t>26/6/2024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5675DA21-343E-4E08-905C-107649AB8302}" type="slidenum">
              <a:rPr lang="el-GR" smtClean="0"/>
              <a:t>‹#›</a:t>
            </a:fld>
            <a:endParaRPr lang="el-GR"/>
          </a:p>
        </p:txBody>
      </p:sp>
    </p:spTree>
    <p:extLst>
      <p:ext uri="{BB962C8B-B14F-4D97-AF65-F5344CB8AC3E}">
        <p14:creationId xmlns:p14="http://schemas.microsoft.com/office/powerpoint/2010/main" val="4164016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72E19913-EB0D-4331-9210-3D539C41DDF8}" type="datetimeFigureOut">
              <a:rPr lang="el-GR" smtClean="0"/>
              <a:t>26/6/2024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675DA21-343E-4E08-905C-107649AB8302}" type="slidenum">
              <a:rPr lang="el-GR" smtClean="0"/>
              <a:t>‹#›</a:t>
            </a:fld>
            <a:endParaRPr lang="el-GR"/>
          </a:p>
        </p:txBody>
      </p:sp>
    </p:spTree>
    <p:extLst>
      <p:ext uri="{BB962C8B-B14F-4D97-AF65-F5344CB8AC3E}">
        <p14:creationId xmlns:p14="http://schemas.microsoft.com/office/powerpoint/2010/main" val="2484370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72E19913-EB0D-4331-9210-3D539C41DDF8}" type="datetimeFigureOut">
              <a:rPr lang="el-GR" smtClean="0"/>
              <a:t>26/6/2024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675DA21-343E-4E08-905C-107649AB8302}" type="slidenum">
              <a:rPr lang="el-GR" smtClean="0"/>
              <a:t>‹#›</a:t>
            </a:fld>
            <a:endParaRPr lang="el-GR"/>
          </a:p>
        </p:txBody>
      </p:sp>
    </p:spTree>
    <p:extLst>
      <p:ext uri="{BB962C8B-B14F-4D97-AF65-F5344CB8AC3E}">
        <p14:creationId xmlns:p14="http://schemas.microsoft.com/office/powerpoint/2010/main" val="980008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2E19913-EB0D-4331-9210-3D539C41DDF8}" type="datetimeFigureOut">
              <a:rPr lang="el-GR" smtClean="0"/>
              <a:t>26/6/2024</a:t>
            </a:fld>
            <a:endParaRPr lang="el-G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675DA21-343E-4E08-905C-107649AB8302}" type="slidenum">
              <a:rPr lang="el-GR" smtClean="0"/>
              <a:t>‹#›</a:t>
            </a:fld>
            <a:endParaRPr lang="el-GR"/>
          </a:p>
        </p:txBody>
      </p:sp>
    </p:spTree>
    <p:extLst>
      <p:ext uri="{BB962C8B-B14F-4D97-AF65-F5344CB8AC3E}">
        <p14:creationId xmlns:p14="http://schemas.microsoft.com/office/powerpoint/2010/main" val="2517908928"/>
      </p:ext>
    </p:extLst>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 id="2147483834" r:id="rId12"/>
    <p:sldLayoutId id="2147483835" r:id="rId13"/>
    <p:sldLayoutId id="2147483836" r:id="rId14"/>
    <p:sldLayoutId id="2147483837" r:id="rId15"/>
    <p:sldLayoutId id="214748383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2681/psy_hps.22428"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doi.org/10.12681/hjre.938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Εικόνα 12">
            <a:extLst>
              <a:ext uri="{FF2B5EF4-FFF2-40B4-BE49-F238E27FC236}">
                <a16:creationId xmlns:a16="http://schemas.microsoft.com/office/drawing/2014/main" id="{8C1B6BB9-ABD6-40DD-923B-2326C9294F14}"/>
              </a:ext>
            </a:extLst>
          </p:cNvPr>
          <p:cNvPicPr>
            <a:picLocks noChangeAspect="1"/>
          </p:cNvPicPr>
          <p:nvPr/>
        </p:nvPicPr>
        <p:blipFill>
          <a:blip r:embed="rId2"/>
          <a:stretch>
            <a:fillRect/>
          </a:stretch>
        </p:blipFill>
        <p:spPr>
          <a:xfrm>
            <a:off x="6655903" y="762959"/>
            <a:ext cx="2661766" cy="1330884"/>
          </a:xfrm>
          <a:prstGeom prst="rect">
            <a:avLst/>
          </a:prstGeom>
        </p:spPr>
      </p:pic>
      <p:sp>
        <p:nvSpPr>
          <p:cNvPr id="4" name="TextBox 3">
            <a:extLst>
              <a:ext uri="{FF2B5EF4-FFF2-40B4-BE49-F238E27FC236}">
                <a16:creationId xmlns:a16="http://schemas.microsoft.com/office/drawing/2014/main" id="{3056E936-4016-463F-B93E-3F55819B6C28}"/>
              </a:ext>
            </a:extLst>
          </p:cNvPr>
          <p:cNvSpPr txBox="1"/>
          <p:nvPr/>
        </p:nvSpPr>
        <p:spPr>
          <a:xfrm>
            <a:off x="878785" y="263301"/>
            <a:ext cx="8825948" cy="1569660"/>
          </a:xfrm>
          <a:prstGeom prst="rect">
            <a:avLst/>
          </a:prstGeom>
          <a:noFill/>
        </p:spPr>
        <p:txBody>
          <a:bodyPr wrap="square" rtlCol="0">
            <a:spAutoFit/>
          </a:bodyPr>
          <a:lstStyle/>
          <a:p>
            <a:pPr algn="ctr"/>
            <a:r>
              <a:rPr lang="en-US" sz="2400" dirty="0">
                <a:latin typeface="Arial" panose="020B0604020202020204" pitchFamily="34" charset="0"/>
                <a:cs typeface="Arial" panose="020B0604020202020204" pitchFamily="34" charset="0"/>
              </a:rPr>
              <a:t>The Greek teachers' training in counselling and how it is currently applied</a:t>
            </a:r>
          </a:p>
          <a:p>
            <a:r>
              <a:rPr lang="en-US" sz="1200" dirty="0">
                <a:latin typeface="Arial" panose="020B0604020202020204" pitchFamily="34" charset="0"/>
                <a:cs typeface="Arial" panose="020B0604020202020204" pitchFamily="34" charset="0"/>
              </a:rPr>
              <a:t>Eirini Kouki</a:t>
            </a:r>
          </a:p>
          <a:p>
            <a:r>
              <a:rPr lang="en-US" sz="1200" dirty="0">
                <a:latin typeface="Arial" panose="020B0604020202020204" pitchFamily="34" charset="0"/>
                <a:cs typeface="Arial" panose="020B0604020202020204" pitchFamily="34" charset="0"/>
              </a:rPr>
              <a:t>PhD Candidate at the university of Alicante</a:t>
            </a:r>
          </a:p>
          <a:p>
            <a:pPr algn="ctr"/>
            <a:endParaRPr lang="el-GR" sz="24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D184CAA5-EC6F-40A3-9D21-75867B6AFA2A}"/>
              </a:ext>
            </a:extLst>
          </p:cNvPr>
          <p:cNvSpPr txBox="1"/>
          <p:nvPr/>
        </p:nvSpPr>
        <p:spPr>
          <a:xfrm>
            <a:off x="576057" y="1843261"/>
            <a:ext cx="1719470" cy="4801314"/>
          </a:xfrm>
          <a:prstGeom prst="rect">
            <a:avLst/>
          </a:prstGeom>
          <a:noFill/>
        </p:spPr>
        <p:txBody>
          <a:bodyPr wrap="square" rtlCol="0">
            <a:spAutoFit/>
          </a:bodyPr>
          <a:lstStyle/>
          <a:p>
            <a:pPr algn="ctr"/>
            <a:r>
              <a:rPr lang="en-US" sz="1500" dirty="0">
                <a:latin typeface="Arial" panose="020B0604020202020204" pitchFamily="34" charset="0"/>
                <a:cs typeface="Arial" panose="020B0604020202020204" pitchFamily="34" charset="0"/>
              </a:rPr>
              <a:t>Definition of counselling</a:t>
            </a:r>
          </a:p>
          <a:p>
            <a:pPr algn="ctr"/>
            <a:endParaRPr lang="en-US" sz="1500" dirty="0">
              <a:latin typeface="Arial" panose="020B0604020202020204" pitchFamily="34" charset="0"/>
              <a:cs typeface="Arial" panose="020B0604020202020204" pitchFamily="34" charset="0"/>
            </a:endParaRPr>
          </a:p>
          <a:p>
            <a:pPr marL="214313" indent="-214313">
              <a:buFont typeface="Arial" panose="020B0604020202020204" pitchFamily="34" charset="0"/>
              <a:buChar char="•"/>
            </a:pPr>
            <a:r>
              <a:rPr lang="en-US" sz="1050" dirty="0">
                <a:latin typeface="Arial" panose="020B0604020202020204" pitchFamily="34" charset="0"/>
                <a:cs typeface="Arial" panose="020B0604020202020204" pitchFamily="34" charset="0"/>
              </a:rPr>
              <a:t>an talking therapy between a trained therapist and a person or a group of people.</a:t>
            </a:r>
          </a:p>
          <a:p>
            <a:pPr marL="214313" indent="-214313">
              <a:buFont typeface="Arial" panose="020B0604020202020204" pitchFamily="34" charset="0"/>
              <a:buChar char="•"/>
            </a:pPr>
            <a:r>
              <a:rPr lang="en-US" sz="1050" dirty="0">
                <a:latin typeface="Arial" panose="020B0604020202020204" pitchFamily="34" charset="0"/>
                <a:cs typeface="Arial" panose="020B0604020202020204" pitchFamily="34" charset="0"/>
              </a:rPr>
              <a:t>the process of communicating with each other in order to help a person or a group of people who are facing problems and difficulties to manage them on their own.</a:t>
            </a:r>
          </a:p>
          <a:p>
            <a:pPr marL="214313" indent="-214313">
              <a:buFont typeface="Arial" panose="020B0604020202020204" pitchFamily="34" charset="0"/>
              <a:buChar char="•"/>
            </a:pPr>
            <a:endParaRPr lang="en-US" sz="1050" dirty="0">
              <a:latin typeface="Arial" panose="020B0604020202020204" pitchFamily="34" charset="0"/>
              <a:cs typeface="Arial" panose="020B0604020202020204" pitchFamily="34" charset="0"/>
            </a:endParaRPr>
          </a:p>
          <a:p>
            <a:pPr marL="214313" indent="-214313">
              <a:buFont typeface="Wingdings" panose="05000000000000000000" pitchFamily="2" charset="2"/>
              <a:buChar char="Ø"/>
            </a:pPr>
            <a:r>
              <a:rPr lang="en-US" sz="1200" u="sng" dirty="0">
                <a:latin typeface="Arial" panose="020B0604020202020204" pitchFamily="34" charset="0"/>
                <a:cs typeface="Arial" panose="020B0604020202020204" pitchFamily="34" charset="0"/>
              </a:rPr>
              <a:t>consultors may be</a:t>
            </a:r>
            <a:endParaRPr lang="el-GR" sz="1200" u="sng" dirty="0">
              <a:latin typeface="Arial" panose="020B0604020202020204" pitchFamily="34" charset="0"/>
              <a:cs typeface="Arial" panose="020B0604020202020204" pitchFamily="34" charset="0"/>
            </a:endParaRPr>
          </a:p>
          <a:p>
            <a:pPr marL="214313" indent="-214313">
              <a:buFont typeface="Arial" panose="020B0604020202020204" pitchFamily="34" charset="0"/>
              <a:buChar char="•"/>
            </a:pPr>
            <a:r>
              <a:rPr lang="en-US" sz="1050" dirty="0">
                <a:latin typeface="Arial" panose="020B0604020202020204" pitchFamily="34" charset="0"/>
                <a:cs typeface="Arial" panose="020B0604020202020204" pitchFamily="34" charset="0"/>
              </a:rPr>
              <a:t>Psychologists</a:t>
            </a:r>
          </a:p>
          <a:p>
            <a:pPr marL="214313" indent="-214313">
              <a:buFont typeface="Arial" panose="020B0604020202020204" pitchFamily="34" charset="0"/>
              <a:buChar char="•"/>
            </a:pPr>
            <a:r>
              <a:rPr lang="en-US" sz="1050" dirty="0">
                <a:latin typeface="Arial" panose="020B0604020202020204" pitchFamily="34" charset="0"/>
                <a:cs typeface="Arial" panose="020B0604020202020204" pitchFamily="34" charset="0"/>
              </a:rPr>
              <a:t>Psychotherapists</a:t>
            </a:r>
          </a:p>
          <a:p>
            <a:pPr marL="214313" indent="-214313">
              <a:buFont typeface="Arial" panose="020B0604020202020204" pitchFamily="34" charset="0"/>
              <a:buChar char="•"/>
            </a:pPr>
            <a:r>
              <a:rPr lang="en-US" sz="1050" dirty="0">
                <a:latin typeface="Arial" panose="020B0604020202020204" pitchFamily="34" charset="0"/>
                <a:cs typeface="Arial" panose="020B0604020202020204" pitchFamily="34" charset="0"/>
              </a:rPr>
              <a:t>professionals trained in counselling</a:t>
            </a:r>
          </a:p>
          <a:p>
            <a:pPr marL="214313" indent="-214313">
              <a:buFont typeface="Arial" panose="020B0604020202020204" pitchFamily="34" charset="0"/>
              <a:buChar char="•"/>
            </a:pPr>
            <a:r>
              <a:rPr lang="en-US" sz="1050" dirty="0">
                <a:latin typeface="Arial" panose="020B0604020202020204" pitchFamily="34" charset="0"/>
                <a:cs typeface="Arial" panose="020B0604020202020204" pitchFamily="34" charset="0"/>
              </a:rPr>
              <a:t>school counsellors</a:t>
            </a:r>
          </a:p>
          <a:p>
            <a:pPr marL="214313" indent="-214313">
              <a:buFont typeface="Arial" panose="020B0604020202020204" pitchFamily="34" charset="0"/>
              <a:buChar char="•"/>
            </a:pPr>
            <a:r>
              <a:rPr lang="en-US" sz="1050" dirty="0">
                <a:latin typeface="Arial" panose="020B0604020202020204" pitchFamily="34" charset="0"/>
                <a:cs typeface="Arial" panose="020B0604020202020204" pitchFamily="34" charset="0"/>
              </a:rPr>
              <a:t>mental health counsellors</a:t>
            </a:r>
          </a:p>
          <a:p>
            <a:endParaRPr lang="el-GR"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310A5A7D-61EA-4D7E-84EB-389DD6894EDE}"/>
              </a:ext>
            </a:extLst>
          </p:cNvPr>
          <p:cNvSpPr txBox="1"/>
          <p:nvPr/>
        </p:nvSpPr>
        <p:spPr>
          <a:xfrm>
            <a:off x="2512944" y="1869621"/>
            <a:ext cx="1719470" cy="4039567"/>
          </a:xfrm>
          <a:prstGeom prst="rect">
            <a:avLst/>
          </a:prstGeom>
          <a:noFill/>
        </p:spPr>
        <p:txBody>
          <a:bodyPr wrap="square" rtlCol="0">
            <a:spAutoFit/>
          </a:bodyPr>
          <a:lstStyle/>
          <a:p>
            <a:pPr algn="ctr"/>
            <a:r>
              <a:rPr lang="el-GR" sz="1500" dirty="0">
                <a:latin typeface="Arial" panose="020B0604020202020204" pitchFamily="34" charset="0"/>
                <a:cs typeface="Arial" panose="020B0604020202020204" pitchFamily="34" charset="0"/>
              </a:rPr>
              <a:t>Τ</a:t>
            </a:r>
            <a:r>
              <a:rPr lang="en-US" sz="1500" dirty="0">
                <a:latin typeface="Arial" panose="020B0604020202020204" pitchFamily="34" charset="0"/>
                <a:cs typeface="Arial" panose="020B0604020202020204" pitchFamily="34" charset="0"/>
              </a:rPr>
              <a:t>he counselling in schools</a:t>
            </a:r>
          </a:p>
          <a:p>
            <a:r>
              <a:rPr lang="en-US" sz="1050" dirty="0">
                <a:latin typeface="Arial" panose="020B0604020202020204" pitchFamily="34" charset="0"/>
                <a:cs typeface="Arial" panose="020B0604020202020204" pitchFamily="34" charset="0"/>
              </a:rPr>
              <a:t>Today, in Greece</a:t>
            </a:r>
          </a:p>
          <a:p>
            <a:pPr marL="214313" indent="-214313">
              <a:buFont typeface="Arial" panose="020B0604020202020204" pitchFamily="34" charset="0"/>
              <a:buChar char="•"/>
            </a:pPr>
            <a:r>
              <a:rPr lang="en-US" sz="1050" dirty="0">
                <a:latin typeface="Arial" panose="020B0604020202020204" pitchFamily="34" charset="0"/>
                <a:cs typeface="Arial" panose="020B0604020202020204" pitchFamily="34" charset="0"/>
              </a:rPr>
              <a:t>mainly related to special education,</a:t>
            </a:r>
          </a:p>
          <a:p>
            <a:pPr marL="214313" indent="-214313">
              <a:buFont typeface="Arial" panose="020B0604020202020204" pitchFamily="34" charset="0"/>
              <a:buChar char="•"/>
            </a:pPr>
            <a:r>
              <a:rPr lang="en-US" sz="1050" dirty="0">
                <a:latin typeface="Arial" panose="020B0604020202020204" pitchFamily="34" charset="0"/>
                <a:cs typeface="Arial" panose="020B0604020202020204" pitchFamily="34" charset="0"/>
              </a:rPr>
              <a:t>is limited and has several shortcomings</a:t>
            </a:r>
          </a:p>
          <a:p>
            <a:pPr marL="214313" indent="-214313">
              <a:buFont typeface="Wingdings" panose="05000000000000000000" pitchFamily="2" charset="2"/>
              <a:buChar char="Ø"/>
            </a:pPr>
            <a:r>
              <a:rPr lang="en-US" sz="1200" u="sng" dirty="0">
                <a:latin typeface="Arial" panose="020B0604020202020204" pitchFamily="34" charset="0"/>
                <a:cs typeface="Arial" panose="020B0604020202020204" pitchFamily="34" charset="0"/>
              </a:rPr>
              <a:t>Even though</a:t>
            </a:r>
          </a:p>
          <a:p>
            <a:r>
              <a:rPr lang="en-US" sz="1050" dirty="0">
                <a:latin typeface="Arial" panose="020B0604020202020204" pitchFamily="34" charset="0"/>
                <a:cs typeface="Arial" panose="020B0604020202020204" pitchFamily="34" charset="0"/>
              </a:rPr>
              <a:t>brings positive results in school reality such as </a:t>
            </a:r>
          </a:p>
          <a:p>
            <a:pPr marL="214313" indent="-214313">
              <a:buFont typeface="Arial" panose="020B0604020202020204" pitchFamily="34" charset="0"/>
              <a:buChar char="•"/>
            </a:pPr>
            <a:r>
              <a:rPr lang="en-US" sz="1050" dirty="0">
                <a:latin typeface="Arial" panose="020B0604020202020204" pitchFamily="34" charset="0"/>
                <a:cs typeface="Arial" panose="020B0604020202020204" pitchFamily="34" charset="0"/>
              </a:rPr>
              <a:t>a greater sense of safety and success for students</a:t>
            </a:r>
          </a:p>
          <a:p>
            <a:pPr marL="214313" indent="-214313">
              <a:buFont typeface="Arial" panose="020B0604020202020204" pitchFamily="34" charset="0"/>
              <a:buChar char="•"/>
            </a:pPr>
            <a:r>
              <a:rPr lang="en-US" sz="1050" dirty="0">
                <a:latin typeface="Arial" panose="020B0604020202020204" pitchFamily="34" charset="0"/>
                <a:cs typeface="Arial" panose="020B0604020202020204" pitchFamily="34" charset="0"/>
              </a:rPr>
              <a:t>reduction in the extent of children's social and emotional difficulties</a:t>
            </a:r>
          </a:p>
          <a:p>
            <a:pPr marL="214313" indent="-214313">
              <a:buFont typeface="Arial" panose="020B0604020202020204" pitchFamily="34" charset="0"/>
              <a:buChar char="•"/>
            </a:pPr>
            <a:r>
              <a:rPr lang="en-US" sz="1050" dirty="0">
                <a:latin typeface="Arial" panose="020B0604020202020204" pitchFamily="34" charset="0"/>
                <a:cs typeface="Arial" panose="020B0604020202020204" pitchFamily="34" charset="0"/>
              </a:rPr>
              <a:t>counselling support to parents and teachers</a:t>
            </a:r>
          </a:p>
          <a:p>
            <a:pPr marL="214313" indent="-214313">
              <a:buFont typeface="Arial" panose="020B0604020202020204" pitchFamily="34" charset="0"/>
              <a:buChar char="•"/>
            </a:pPr>
            <a:r>
              <a:rPr lang="en-US" sz="1050" dirty="0">
                <a:latin typeface="Arial" panose="020B0604020202020204" pitchFamily="34" charset="0"/>
                <a:cs typeface="Arial" panose="020B0604020202020204" pitchFamily="34" charset="0"/>
              </a:rPr>
              <a:t>cooperation between school and family</a:t>
            </a:r>
          </a:p>
          <a:p>
            <a:endParaRPr lang="en-US" sz="1050" dirty="0">
              <a:latin typeface="Arial" panose="020B0604020202020204" pitchFamily="34" charset="0"/>
              <a:cs typeface="Arial" panose="020B0604020202020204" pitchFamily="34" charset="0"/>
            </a:endParaRPr>
          </a:p>
          <a:p>
            <a:pPr algn="ctr"/>
            <a:endParaRPr lang="el-GR" sz="1500"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56EA6CA7-019A-4F42-AC44-B0EF431C6037}"/>
              </a:ext>
            </a:extLst>
          </p:cNvPr>
          <p:cNvSpPr txBox="1"/>
          <p:nvPr/>
        </p:nvSpPr>
        <p:spPr>
          <a:xfrm>
            <a:off x="4574486" y="1869621"/>
            <a:ext cx="3538330" cy="1685077"/>
          </a:xfrm>
          <a:prstGeom prst="rect">
            <a:avLst/>
          </a:prstGeom>
          <a:noFill/>
        </p:spPr>
        <p:txBody>
          <a:bodyPr wrap="square" rtlCol="0">
            <a:spAutoFit/>
          </a:bodyPr>
          <a:lstStyle/>
          <a:p>
            <a:r>
              <a:rPr lang="en-US" sz="1500" dirty="0">
                <a:latin typeface="Arial" panose="020B0604020202020204" pitchFamily="34" charset="0"/>
                <a:cs typeface="Arial" panose="020B0604020202020204" pitchFamily="34" charset="0"/>
              </a:rPr>
              <a:t>Teachers’ role in counselling</a:t>
            </a:r>
          </a:p>
          <a:p>
            <a:r>
              <a:rPr lang="en-US" sz="1500" dirty="0">
                <a:latin typeface="Arial" panose="020B0604020202020204" pitchFamily="34" charset="0"/>
                <a:cs typeface="Arial" panose="020B0604020202020204" pitchFamily="34" charset="0"/>
              </a:rPr>
              <a:t> </a:t>
            </a:r>
            <a:r>
              <a:rPr lang="en-US" sz="1050" u="sng" dirty="0">
                <a:latin typeface="Arial" panose="020B0604020202020204" pitchFamily="34" charset="0"/>
                <a:cs typeface="Arial" panose="020B0604020202020204" pitchFamily="34" charset="0"/>
              </a:rPr>
              <a:t>should have knowledge and skills in counselling as</a:t>
            </a:r>
          </a:p>
          <a:p>
            <a:pPr marL="214313" indent="-214313">
              <a:buFont typeface="Arial" panose="020B0604020202020204" pitchFamily="34" charset="0"/>
              <a:buChar char="•"/>
            </a:pPr>
            <a:r>
              <a:rPr lang="en-US" sz="1050" dirty="0">
                <a:latin typeface="Arial" panose="020B0604020202020204" pitchFamily="34" charset="0"/>
                <a:cs typeface="Arial" panose="020B0604020202020204" pitchFamily="34" charset="0"/>
              </a:rPr>
              <a:t>develop meaningful relationships with their pupils, </a:t>
            </a:r>
          </a:p>
          <a:p>
            <a:pPr marL="214313" indent="-214313">
              <a:buFont typeface="Arial" panose="020B0604020202020204" pitchFamily="34" charset="0"/>
              <a:buChar char="•"/>
            </a:pPr>
            <a:r>
              <a:rPr lang="en-US" sz="1050" dirty="0">
                <a:latin typeface="Arial" panose="020B0604020202020204" pitchFamily="34" charset="0"/>
                <a:cs typeface="Arial" panose="020B0604020202020204" pitchFamily="34" charset="0"/>
              </a:rPr>
              <a:t>can play a mediating role between pupils and school psychological services</a:t>
            </a:r>
          </a:p>
          <a:p>
            <a:pPr marL="214313" indent="-214313">
              <a:buFont typeface="Arial" panose="020B0604020202020204" pitchFamily="34" charset="0"/>
              <a:buChar char="•"/>
            </a:pPr>
            <a:r>
              <a:rPr lang="en-US" sz="1050" dirty="0">
                <a:latin typeface="Arial" panose="020B0604020202020204" pitchFamily="34" charset="0"/>
                <a:cs typeface="Arial" panose="020B0604020202020204" pitchFamily="34" charset="0"/>
              </a:rPr>
              <a:t>manage difficult behaviors in the classroom</a:t>
            </a:r>
          </a:p>
          <a:p>
            <a:pPr marL="214313" indent="-214313">
              <a:buFont typeface="Arial" panose="020B0604020202020204" pitchFamily="34" charset="0"/>
              <a:buChar char="•"/>
            </a:pPr>
            <a:r>
              <a:rPr lang="en-US" sz="1050" dirty="0">
                <a:latin typeface="Arial" panose="020B0604020202020204" pitchFamily="34" charset="0"/>
                <a:cs typeface="Arial" panose="020B0604020202020204" pitchFamily="34" charset="0"/>
              </a:rPr>
              <a:t>manage their own and children's stress </a:t>
            </a:r>
          </a:p>
          <a:p>
            <a:endParaRPr lang="en-US" sz="1050" dirty="0">
              <a:latin typeface="Arial" panose="020B0604020202020204" pitchFamily="34" charset="0"/>
              <a:cs typeface="Arial" panose="020B0604020202020204" pitchFamily="34" charset="0"/>
            </a:endParaRPr>
          </a:p>
          <a:p>
            <a:endParaRPr lang="el-GR" sz="1050" u="sng"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BC8C9C1E-E4DF-40B7-8364-223F4AE53F74}"/>
              </a:ext>
            </a:extLst>
          </p:cNvPr>
          <p:cNvSpPr txBox="1"/>
          <p:nvPr/>
        </p:nvSpPr>
        <p:spPr>
          <a:xfrm>
            <a:off x="4606374" y="3554698"/>
            <a:ext cx="3538329" cy="3462486"/>
          </a:xfrm>
          <a:prstGeom prst="rect">
            <a:avLst/>
          </a:prstGeom>
          <a:noFill/>
        </p:spPr>
        <p:txBody>
          <a:bodyPr wrap="square" rtlCol="0">
            <a:spAutoFit/>
          </a:bodyPr>
          <a:lstStyle/>
          <a:p>
            <a:r>
              <a:rPr lang="en-US" sz="1500" dirty="0">
                <a:latin typeface="Arial" panose="020B0604020202020204" pitchFamily="34" charset="0"/>
                <a:cs typeface="Arial" panose="020B0604020202020204" pitchFamily="34" charset="0"/>
              </a:rPr>
              <a:t>Teachers’ training</a:t>
            </a:r>
          </a:p>
          <a:p>
            <a:pPr marL="257175" indent="-257175">
              <a:buFont typeface="Arial" panose="020B0604020202020204" pitchFamily="34" charset="0"/>
              <a:buChar char="•"/>
            </a:pPr>
            <a:r>
              <a:rPr lang="en-US" sz="1500" dirty="0">
                <a:latin typeface="Arial" panose="020B0604020202020204" pitchFamily="34" charset="0"/>
                <a:cs typeface="Arial" panose="020B0604020202020204" pitchFamily="34" charset="0"/>
              </a:rPr>
              <a:t> </a:t>
            </a:r>
            <a:r>
              <a:rPr lang="en-US" sz="1050" dirty="0">
                <a:latin typeface="Arial" panose="020B0604020202020204" pitchFamily="34" charset="0"/>
                <a:cs typeface="Arial" panose="020B0604020202020204" pitchFamily="34" charset="0"/>
              </a:rPr>
              <a:t>primary and secondary teachers in Greece are not trained in the basic skills of counselling as the Greek state has not provided for their training before and after completing of their bachelor studies in counselling issues, both on a theoretical and practical level.</a:t>
            </a:r>
            <a:endParaRPr lang="el-GR" sz="1050" dirty="0">
              <a:latin typeface="Arial" panose="020B0604020202020204" pitchFamily="34" charset="0"/>
              <a:cs typeface="Arial" panose="020B0604020202020204" pitchFamily="34" charset="0"/>
            </a:endParaRPr>
          </a:p>
          <a:p>
            <a:pPr marL="257175" indent="-257175">
              <a:buFont typeface="Arial" panose="020B0604020202020204" pitchFamily="34" charset="0"/>
              <a:buChar char="•"/>
            </a:pPr>
            <a:r>
              <a:rPr lang="en-US" sz="1050" dirty="0">
                <a:latin typeface="Arial" panose="020B0604020202020204" pitchFamily="34" charset="0"/>
                <a:cs typeface="Arial" panose="020B0604020202020204" pitchFamily="34" charset="0"/>
              </a:rPr>
              <a:t>therefore teachers on their own initiative should</a:t>
            </a:r>
            <a:endParaRPr lang="el-GR" sz="1050" dirty="0">
              <a:latin typeface="Arial" panose="020B0604020202020204" pitchFamily="34" charset="0"/>
              <a:cs typeface="Arial" panose="020B0604020202020204" pitchFamily="34" charset="0"/>
            </a:endParaRPr>
          </a:p>
          <a:p>
            <a:r>
              <a:rPr lang="en-US" sz="1050" dirty="0">
                <a:latin typeface="Arial" panose="020B0604020202020204" pitchFamily="34" charset="0"/>
                <a:cs typeface="Arial" panose="020B0604020202020204" pitchFamily="34" charset="0"/>
              </a:rPr>
              <a:t>after the end of the basic studies,</a:t>
            </a:r>
          </a:p>
          <a:p>
            <a:pPr marL="214313" indent="-214313">
              <a:buFont typeface="Wingdings" panose="05000000000000000000" pitchFamily="2" charset="2"/>
              <a:buChar char="ü"/>
            </a:pPr>
            <a:r>
              <a:rPr lang="en-US" sz="1050" dirty="0">
                <a:latin typeface="Arial" panose="020B0604020202020204" pitchFamily="34" charset="0"/>
                <a:cs typeface="Arial" panose="020B0604020202020204" pitchFamily="34" charset="0"/>
              </a:rPr>
              <a:t>may attend training seminars on counselling practices</a:t>
            </a:r>
          </a:p>
          <a:p>
            <a:pPr marL="214313" indent="-214313">
              <a:buFont typeface="Wingdings" panose="05000000000000000000" pitchFamily="2" charset="2"/>
              <a:buChar char="ü"/>
            </a:pPr>
            <a:r>
              <a:rPr lang="en-US" sz="1050" dirty="0">
                <a:latin typeface="Arial" panose="020B0604020202020204" pitchFamily="34" charset="0"/>
                <a:cs typeface="Arial" panose="020B0604020202020204" pitchFamily="34" charset="0"/>
              </a:rPr>
              <a:t>continue postgraduate studies in counselling</a:t>
            </a:r>
          </a:p>
          <a:p>
            <a:pPr marL="214313" indent="-214313">
              <a:buFont typeface="Wingdings" panose="05000000000000000000" pitchFamily="2" charset="2"/>
              <a:buChar char="ü"/>
            </a:pPr>
            <a:r>
              <a:rPr lang="en-US" sz="1050" dirty="0">
                <a:latin typeface="Arial" panose="020B0604020202020204" pitchFamily="34" charset="0"/>
                <a:cs typeface="Arial" panose="020B0604020202020204" pitchFamily="34" charset="0"/>
              </a:rPr>
              <a:t>to be personally informed about how the teacher can effectively help to manage and deal with problems in and out of the classroom</a:t>
            </a:r>
          </a:p>
          <a:p>
            <a:endParaRPr lang="en-US" sz="1050" dirty="0">
              <a:latin typeface="Arial" panose="020B0604020202020204" pitchFamily="34" charset="0"/>
              <a:cs typeface="Arial" panose="020B0604020202020204" pitchFamily="34" charset="0"/>
            </a:endParaRPr>
          </a:p>
          <a:p>
            <a:endParaRPr lang="el-GR" sz="1050" dirty="0">
              <a:latin typeface="Arial" panose="020B0604020202020204" pitchFamily="34" charset="0"/>
              <a:cs typeface="Arial" panose="020B0604020202020204" pitchFamily="34" charset="0"/>
            </a:endParaRPr>
          </a:p>
          <a:p>
            <a:endParaRPr lang="en-US" sz="1050" dirty="0">
              <a:latin typeface="Arial" panose="020B0604020202020204" pitchFamily="34" charset="0"/>
              <a:cs typeface="Arial" panose="020B0604020202020204" pitchFamily="34" charset="0"/>
            </a:endParaRPr>
          </a:p>
          <a:p>
            <a:pPr marL="257175" indent="-257175">
              <a:buFont typeface="Arial" panose="020B0604020202020204" pitchFamily="34" charset="0"/>
              <a:buChar char="•"/>
            </a:pPr>
            <a:endParaRPr lang="el-GR" sz="1050" dirty="0">
              <a:latin typeface="Arial" panose="020B0604020202020204" pitchFamily="34" charset="0"/>
              <a:cs typeface="Arial" panose="020B0604020202020204" pitchFamily="34" charset="0"/>
            </a:endParaRPr>
          </a:p>
          <a:p>
            <a:endParaRPr lang="el-GR" sz="1050" dirty="0">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AECB5100-AD0D-4CF2-8FF7-38C78CA9E365}"/>
              </a:ext>
            </a:extLst>
          </p:cNvPr>
          <p:cNvSpPr txBox="1"/>
          <p:nvPr/>
        </p:nvSpPr>
        <p:spPr>
          <a:xfrm>
            <a:off x="9052062" y="1097593"/>
            <a:ext cx="2261153" cy="2331407"/>
          </a:xfrm>
          <a:prstGeom prst="rect">
            <a:avLst/>
          </a:prstGeom>
          <a:noFill/>
        </p:spPr>
        <p:txBody>
          <a:bodyPr wrap="square" rtlCol="0">
            <a:spAutoFit/>
          </a:bodyPr>
          <a:lstStyle/>
          <a:p>
            <a:pPr algn="ctr"/>
            <a:r>
              <a:rPr lang="en-US" sz="1500" dirty="0">
                <a:latin typeface="Arial" panose="020B0604020202020204" pitchFamily="34" charset="0"/>
                <a:cs typeface="Arial" panose="020B0604020202020204" pitchFamily="34" charset="0"/>
              </a:rPr>
              <a:t>Conclusion</a:t>
            </a:r>
          </a:p>
          <a:p>
            <a:pPr marL="214313" indent="-214313">
              <a:buFont typeface="Wingdings" panose="05000000000000000000" pitchFamily="2" charset="2"/>
              <a:buChar char="Ø"/>
            </a:pPr>
            <a:r>
              <a:rPr lang="en-US" sz="1050" u="sng" dirty="0">
                <a:latin typeface="Arial" panose="020B0604020202020204" pitchFamily="34" charset="0"/>
                <a:cs typeface="Arial" panose="020B0604020202020204" pitchFamily="34" charset="0"/>
              </a:rPr>
              <a:t>I expect</a:t>
            </a:r>
          </a:p>
          <a:p>
            <a:pPr marL="214313" indent="-214313">
              <a:buFont typeface="Arial" panose="020B0604020202020204" pitchFamily="34" charset="0"/>
              <a:buChar char="•"/>
            </a:pPr>
            <a:r>
              <a:rPr lang="en-US" sz="1050" dirty="0">
                <a:latin typeface="Arial" panose="020B0604020202020204" pitchFamily="34" charset="0"/>
                <a:cs typeface="Arial" panose="020B0604020202020204" pitchFamily="34" charset="0"/>
              </a:rPr>
              <a:t>training in counselling to be compulsory in Greek universities</a:t>
            </a:r>
          </a:p>
          <a:p>
            <a:pPr marL="214313" indent="-214313">
              <a:buFont typeface="Arial" panose="020B0604020202020204" pitchFamily="34" charset="0"/>
              <a:buChar char="•"/>
            </a:pPr>
            <a:r>
              <a:rPr lang="en-US" sz="1050" dirty="0">
                <a:latin typeface="Arial" panose="020B0604020202020204" pitchFamily="34" charset="0"/>
                <a:cs typeface="Arial" panose="020B0604020202020204" pitchFamily="34" charset="0"/>
              </a:rPr>
              <a:t>to be provided free annual training seminars for teachers, as knowledge must be enriched</a:t>
            </a:r>
          </a:p>
          <a:p>
            <a:pPr marL="214313" indent="-214313">
              <a:buFont typeface="Arial" panose="020B0604020202020204" pitchFamily="34" charset="0"/>
              <a:buChar char="•"/>
            </a:pPr>
            <a:r>
              <a:rPr lang="en-US" sz="1050" dirty="0">
                <a:latin typeface="Arial" panose="020B0604020202020204" pitchFamily="34" charset="0"/>
                <a:cs typeface="Arial" panose="020B0604020202020204" pitchFamily="34" charset="0"/>
              </a:rPr>
              <a:t>cooperation between teachers and specialized psychologists and school counsellors</a:t>
            </a:r>
          </a:p>
          <a:p>
            <a:endParaRPr lang="en-US" sz="1500"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5ABA4E7F-55D6-4FFA-A7B0-D870BBEB7DD1}"/>
              </a:ext>
            </a:extLst>
          </p:cNvPr>
          <p:cNvSpPr txBox="1"/>
          <p:nvPr/>
        </p:nvSpPr>
        <p:spPr>
          <a:xfrm>
            <a:off x="9187069" y="3320588"/>
            <a:ext cx="2261152" cy="6647974"/>
          </a:xfrm>
          <a:prstGeom prst="rect">
            <a:avLst/>
          </a:prstGeom>
          <a:noFill/>
        </p:spPr>
        <p:txBody>
          <a:bodyPr wrap="square" rtlCol="0">
            <a:spAutoFit/>
          </a:bodyPr>
          <a:lstStyle/>
          <a:p>
            <a:r>
              <a:rPr lang="en-US" sz="1500" dirty="0">
                <a:latin typeface="Arial" panose="020B0604020202020204" pitchFamily="34" charset="0"/>
                <a:cs typeface="Arial" panose="020B0604020202020204" pitchFamily="34" charset="0"/>
              </a:rPr>
              <a:t>BIBLIOGRAPHY</a:t>
            </a:r>
          </a:p>
          <a:p>
            <a:r>
              <a:rPr lang="en-US" sz="900" dirty="0" err="1">
                <a:latin typeface="Arial" panose="020B0604020202020204" pitchFamily="34" charset="0"/>
                <a:cs typeface="Arial" panose="020B0604020202020204" pitchFamily="34" charset="0"/>
              </a:rPr>
              <a:t>Athanasiadou</a:t>
            </a:r>
            <a:r>
              <a:rPr lang="en-US" sz="900" dirty="0">
                <a:latin typeface="Arial" panose="020B0604020202020204" pitchFamily="34" charset="0"/>
                <a:cs typeface="Arial" panose="020B0604020202020204" pitchFamily="34" charset="0"/>
              </a:rPr>
              <a:t>, X. (2011). Counselling psychology in the school context. Hellenic Journal of Psychology, Vol8, pp. 289-308. </a:t>
            </a:r>
          </a:p>
          <a:p>
            <a:endParaRPr lang="en-US" sz="900" dirty="0">
              <a:latin typeface="Arial" panose="020B0604020202020204" pitchFamily="34" charset="0"/>
              <a:cs typeface="Arial" panose="020B0604020202020204" pitchFamily="34" charset="0"/>
            </a:endParaRPr>
          </a:p>
          <a:p>
            <a:r>
              <a:rPr lang="en-US" sz="900" dirty="0" err="1">
                <a:latin typeface="Arial" panose="020B0604020202020204" pitchFamily="34" charset="0"/>
                <a:cs typeface="Arial" panose="020B0604020202020204" pitchFamily="34" charset="0"/>
              </a:rPr>
              <a:t>Bouchagier</a:t>
            </a:r>
            <a:r>
              <a:rPr lang="en-US" sz="900" dirty="0">
                <a:latin typeface="Arial" panose="020B0604020202020204" pitchFamily="34" charset="0"/>
                <a:cs typeface="Arial" panose="020B0604020202020204" pitchFamily="34" charset="0"/>
              </a:rPr>
              <a:t>, A. (2011). I </a:t>
            </a:r>
            <a:r>
              <a:rPr lang="en-US" sz="900" dirty="0" err="1">
                <a:latin typeface="Arial" panose="020B0604020202020204" pitchFamily="34" charset="0"/>
                <a:cs typeface="Arial" panose="020B0604020202020204" pitchFamily="34" charset="0"/>
              </a:rPr>
              <a:t>antilipsi</a:t>
            </a:r>
            <a:r>
              <a:rPr lang="en-US" sz="900" dirty="0">
                <a:latin typeface="Arial" panose="020B0604020202020204" pitchFamily="34" charset="0"/>
                <a:cs typeface="Arial" panose="020B0604020202020204" pitchFamily="34" charset="0"/>
              </a:rPr>
              <a:t> ton </a:t>
            </a:r>
            <a:r>
              <a:rPr lang="en-US" sz="900" dirty="0" err="1">
                <a:latin typeface="Arial" panose="020B0604020202020204" pitchFamily="34" charset="0"/>
                <a:cs typeface="Arial" panose="020B0604020202020204" pitchFamily="34" charset="0"/>
              </a:rPr>
              <a:t>ekpaideftikon</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gia</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ti</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simasia</a:t>
            </a:r>
            <a:r>
              <a:rPr lang="en-US" sz="900" dirty="0">
                <a:latin typeface="Arial" panose="020B0604020202020204" pitchFamily="34" charset="0"/>
                <a:cs typeface="Arial" panose="020B0604020202020204" pitchFamily="34" charset="0"/>
              </a:rPr>
              <a:t> tis </a:t>
            </a:r>
            <a:r>
              <a:rPr lang="en-US" sz="900" dirty="0" err="1">
                <a:latin typeface="Arial" panose="020B0604020202020204" pitchFamily="34" charset="0"/>
                <a:cs typeface="Arial" panose="020B0604020202020204" pitchFamily="34" charset="0"/>
              </a:rPr>
              <a:t>aftoektimisis</a:t>
            </a:r>
            <a:r>
              <a:rPr lang="en-US" sz="900" dirty="0">
                <a:latin typeface="Arial" panose="020B0604020202020204" pitchFamily="34" charset="0"/>
                <a:cs typeface="Arial" panose="020B0604020202020204" pitchFamily="34" charset="0"/>
              </a:rPr>
              <a:t> ton </a:t>
            </a:r>
            <a:r>
              <a:rPr lang="en-US" sz="900" dirty="0" err="1">
                <a:latin typeface="Arial" panose="020B0604020202020204" pitchFamily="34" charset="0"/>
                <a:cs typeface="Arial" panose="020B0604020202020204" pitchFamily="34" charset="0"/>
              </a:rPr>
              <a:t>mathiton</a:t>
            </a:r>
            <a:r>
              <a:rPr lang="en-US" sz="900" dirty="0">
                <a:latin typeface="Arial" panose="020B0604020202020204" pitchFamily="34" charset="0"/>
                <a:cs typeface="Arial" panose="020B0604020202020204" pitchFamily="34" charset="0"/>
              </a:rPr>
              <a:t> kai h </a:t>
            </a:r>
            <a:r>
              <a:rPr lang="en-US" sz="900" dirty="0" err="1">
                <a:latin typeface="Arial" panose="020B0604020202020204" pitchFamily="34" charset="0"/>
                <a:cs typeface="Arial" panose="020B0604020202020204" pitchFamily="34" charset="0"/>
              </a:rPr>
              <a:t>simbouleftiki</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tous</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paremvasi</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gia</a:t>
            </a:r>
            <a:r>
              <a:rPr lang="en-US" sz="900" dirty="0">
                <a:latin typeface="Arial" panose="020B0604020202020204" pitchFamily="34" charset="0"/>
                <a:cs typeface="Arial" panose="020B0604020202020204" pitchFamily="34" charset="0"/>
              </a:rPr>
              <a:t> tin </a:t>
            </a:r>
            <a:r>
              <a:rPr lang="en-US" sz="900" dirty="0" err="1">
                <a:latin typeface="Arial" panose="020B0604020202020204" pitchFamily="34" charset="0"/>
                <a:cs typeface="Arial" panose="020B0604020202020204" pitchFamily="34" charset="0"/>
              </a:rPr>
              <a:t>enisxisi</a:t>
            </a:r>
            <a:r>
              <a:rPr lang="en-US" sz="900" dirty="0">
                <a:latin typeface="Arial" panose="020B0604020202020204" pitchFamily="34" charset="0"/>
                <a:cs typeface="Arial" panose="020B0604020202020204" pitchFamily="34" charset="0"/>
              </a:rPr>
              <a:t> tis </a:t>
            </a:r>
            <a:r>
              <a:rPr lang="en-US" sz="900" dirty="0" err="1">
                <a:latin typeface="Arial" panose="020B0604020202020204" pitchFamily="34" charset="0"/>
                <a:cs typeface="Arial" panose="020B0604020202020204" pitchFamily="34" charset="0"/>
              </a:rPr>
              <a:t>aftoektimisis</a:t>
            </a:r>
            <a:r>
              <a:rPr lang="en-US" sz="900" dirty="0">
                <a:latin typeface="Arial" panose="020B0604020202020204" pitchFamily="34" charset="0"/>
                <a:cs typeface="Arial" panose="020B0604020202020204" pitchFamily="34" charset="0"/>
              </a:rPr>
              <a:t> ton </a:t>
            </a:r>
            <a:r>
              <a:rPr lang="en-US" sz="900" dirty="0" err="1">
                <a:latin typeface="Arial" panose="020B0604020202020204" pitchFamily="34" charset="0"/>
                <a:cs typeface="Arial" panose="020B0604020202020204" pitchFamily="34" charset="0"/>
              </a:rPr>
              <a:t>mathiton</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protobathmias</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ekpaidefsis</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Panepistimio</a:t>
            </a:r>
            <a:r>
              <a:rPr lang="en-US" sz="900" dirty="0">
                <a:latin typeface="Arial" panose="020B0604020202020204" pitchFamily="34" charset="0"/>
                <a:cs typeface="Arial" panose="020B0604020202020204" pitchFamily="34" charset="0"/>
              </a:rPr>
              <a:t> Patron, </a:t>
            </a:r>
          </a:p>
          <a:p>
            <a:endParaRPr lang="en-US" sz="900" dirty="0">
              <a:latin typeface="Arial" panose="020B0604020202020204" pitchFamily="34" charset="0"/>
              <a:cs typeface="Arial" panose="020B0604020202020204" pitchFamily="34" charset="0"/>
            </a:endParaRPr>
          </a:p>
          <a:p>
            <a:r>
              <a:rPr lang="en-US" sz="900" dirty="0" err="1">
                <a:latin typeface="Arial" panose="020B0604020202020204" pitchFamily="34" charset="0"/>
                <a:cs typeface="Arial" panose="020B0604020202020204" pitchFamily="34" charset="0"/>
              </a:rPr>
              <a:t>Galineas</a:t>
            </a:r>
            <a:r>
              <a:rPr lang="en-US" sz="900" dirty="0">
                <a:latin typeface="Arial" panose="020B0604020202020204" pitchFamily="34" charset="0"/>
                <a:cs typeface="Arial" panose="020B0604020202020204" pitchFamily="34" charset="0"/>
              </a:rPr>
              <a:t>, I. (2006). I </a:t>
            </a:r>
            <a:r>
              <a:rPr lang="en-US" sz="900" dirty="0" err="1">
                <a:latin typeface="Arial" panose="020B0604020202020204" pitchFamily="34" charset="0"/>
                <a:cs typeface="Arial" panose="020B0604020202020204" pitchFamily="34" charset="0"/>
              </a:rPr>
              <a:t>simbouleftiki</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sto</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dimotiko</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sxoleio</a:t>
            </a:r>
            <a:r>
              <a:rPr lang="en-US" sz="900" dirty="0">
                <a:latin typeface="Arial" panose="020B0604020202020204" pitchFamily="34" charset="0"/>
                <a:cs typeface="Arial" panose="020B0604020202020204" pitchFamily="34" charset="0"/>
              </a:rPr>
              <a:t>: o </a:t>
            </a:r>
            <a:r>
              <a:rPr lang="en-US" sz="900" dirty="0" err="1">
                <a:latin typeface="Arial" panose="020B0604020202020204" pitchFamily="34" charset="0"/>
                <a:cs typeface="Arial" panose="020B0604020202020204" pitchFamily="34" charset="0"/>
              </a:rPr>
              <a:t>daskalos</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simvoulos</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Ethniko</a:t>
            </a:r>
            <a:r>
              <a:rPr lang="en-US" sz="900" dirty="0">
                <a:latin typeface="Arial" panose="020B0604020202020204" pitchFamily="34" charset="0"/>
                <a:cs typeface="Arial" panose="020B0604020202020204" pitchFamily="34" charset="0"/>
              </a:rPr>
              <a:t> kai </a:t>
            </a:r>
            <a:r>
              <a:rPr lang="en-US" sz="900" dirty="0" err="1">
                <a:latin typeface="Arial" panose="020B0604020202020204" pitchFamily="34" charset="0"/>
                <a:cs typeface="Arial" panose="020B0604020202020204" pitchFamily="34" charset="0"/>
              </a:rPr>
              <a:t>kapodistriako</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panepistimio</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Athinon</a:t>
            </a:r>
            <a:r>
              <a:rPr lang="en-US" sz="900" dirty="0">
                <a:latin typeface="Arial" panose="020B0604020202020204" pitchFamily="34" charset="0"/>
                <a:cs typeface="Arial" panose="020B0604020202020204" pitchFamily="34" charset="0"/>
              </a:rPr>
              <a:t>, </a:t>
            </a:r>
          </a:p>
          <a:p>
            <a:endParaRPr lang="en-US" sz="900" dirty="0">
              <a:latin typeface="Arial" panose="020B0604020202020204" pitchFamily="34" charset="0"/>
              <a:cs typeface="Arial" panose="020B0604020202020204" pitchFamily="34" charset="0"/>
            </a:endParaRPr>
          </a:p>
          <a:p>
            <a:r>
              <a:rPr lang="en-US" sz="900" dirty="0" err="1">
                <a:latin typeface="Arial" panose="020B0604020202020204" pitchFamily="34" charset="0"/>
                <a:cs typeface="Arial" panose="020B0604020202020204" pitchFamily="34" charset="0"/>
              </a:rPr>
              <a:t>Kourkoutas</a:t>
            </a:r>
            <a:r>
              <a:rPr lang="en-US" sz="900" dirty="0">
                <a:latin typeface="Arial" panose="020B0604020202020204" pitchFamily="34" charset="0"/>
                <a:cs typeface="Arial" panose="020B0604020202020204" pitchFamily="34" charset="0"/>
              </a:rPr>
              <a:t>, </a:t>
            </a:r>
            <a:r>
              <a:rPr lang="el-GR" sz="900" dirty="0">
                <a:latin typeface="Arial" panose="020B0604020202020204" pitchFamily="34" charset="0"/>
                <a:cs typeface="Arial" panose="020B0604020202020204" pitchFamily="34" charset="0"/>
              </a:rPr>
              <a:t>Η., Μ</a:t>
            </a:r>
            <a:r>
              <a:rPr lang="en-US" sz="900" dirty="0" err="1">
                <a:latin typeface="Arial" panose="020B0604020202020204" pitchFamily="34" charset="0"/>
                <a:cs typeface="Arial" panose="020B0604020202020204" pitchFamily="34" charset="0"/>
              </a:rPr>
              <a:t>akri-Mpotsari</a:t>
            </a:r>
            <a:r>
              <a:rPr lang="en-US" sz="900" dirty="0">
                <a:latin typeface="Arial" panose="020B0604020202020204" pitchFamily="34" charset="0"/>
                <a:cs typeface="Arial" panose="020B0604020202020204" pitchFamily="34" charset="0"/>
              </a:rPr>
              <a:t> </a:t>
            </a:r>
            <a:r>
              <a:rPr lang="el-GR" sz="900" dirty="0">
                <a:latin typeface="Arial" panose="020B0604020202020204" pitchFamily="34" charset="0"/>
                <a:cs typeface="Arial" panose="020B0604020202020204" pitchFamily="34" charset="0"/>
              </a:rPr>
              <a:t>Ε., </a:t>
            </a:r>
            <a:r>
              <a:rPr lang="en-US" sz="900" dirty="0">
                <a:latin typeface="Arial" panose="020B0604020202020204" pitchFamily="34" charset="0"/>
                <a:cs typeface="Arial" panose="020B0604020202020204" pitchFamily="34" charset="0"/>
              </a:rPr>
              <a:t>Hart, A., </a:t>
            </a:r>
            <a:r>
              <a:rPr lang="en-US" sz="900" dirty="0" err="1">
                <a:latin typeface="Arial" panose="020B0604020202020204" pitchFamily="34" charset="0"/>
                <a:cs typeface="Arial" panose="020B0604020202020204" pitchFamily="34" charset="0"/>
              </a:rPr>
              <a:t>Kassis</a:t>
            </a:r>
            <a:r>
              <a:rPr lang="en-US" sz="900" dirty="0">
                <a:latin typeface="Arial" panose="020B0604020202020204" pitchFamily="34" charset="0"/>
                <a:cs typeface="Arial" panose="020B0604020202020204" pitchFamily="34" charset="0"/>
              </a:rPr>
              <a:t>, W., &amp; </a:t>
            </a:r>
            <a:r>
              <a:rPr lang="en-US" sz="900" dirty="0" err="1">
                <a:latin typeface="Arial" panose="020B0604020202020204" pitchFamily="34" charset="0"/>
                <a:cs typeface="Arial" panose="020B0604020202020204" pitchFamily="34" charset="0"/>
              </a:rPr>
              <a:t>Stavrou</a:t>
            </a:r>
            <a:r>
              <a:rPr lang="en-US" sz="900" dirty="0">
                <a:latin typeface="Arial" panose="020B0604020202020204" pitchFamily="34" charset="0"/>
                <a:cs typeface="Arial" panose="020B0604020202020204" pitchFamily="34" charset="0"/>
              </a:rPr>
              <a:t> P. (2019). Counseling Teachers to Enhance Resilience and to Manage Behavioral Problems at School: Data from an Intervention Program. Psychology: The Journal of the Hellenic Psychological Society, 24(1), 9–31. </a:t>
            </a:r>
            <a:r>
              <a:rPr lang="en-US" sz="900" dirty="0">
                <a:latin typeface="Arial" panose="020B0604020202020204" pitchFamily="34" charset="0"/>
                <a:cs typeface="Arial" panose="020B0604020202020204" pitchFamily="34" charset="0"/>
                <a:hlinkClick r:id="rId3"/>
              </a:rPr>
              <a:t>https://doi.org/10.12681/psy_hps.22428</a:t>
            </a:r>
            <a:endParaRPr lang="en-US" sz="900" dirty="0">
              <a:latin typeface="Arial" panose="020B0604020202020204" pitchFamily="34" charset="0"/>
              <a:cs typeface="Arial" panose="020B0604020202020204" pitchFamily="34" charset="0"/>
            </a:endParaRPr>
          </a:p>
          <a:p>
            <a:endParaRPr lang="en-US" sz="900" dirty="0">
              <a:latin typeface="Arial" panose="020B0604020202020204" pitchFamily="34" charset="0"/>
              <a:cs typeface="Arial" panose="020B0604020202020204" pitchFamily="34" charset="0"/>
            </a:endParaRPr>
          </a:p>
          <a:p>
            <a:r>
              <a:rPr lang="en-US" sz="900" dirty="0" err="1">
                <a:latin typeface="Arial" panose="020B0604020202020204" pitchFamily="34" charset="0"/>
                <a:cs typeface="Arial" panose="020B0604020202020204" pitchFamily="34" charset="0"/>
              </a:rPr>
              <a:t>Malakiosi-Loizou</a:t>
            </a:r>
            <a:r>
              <a:rPr lang="en-US" sz="900" dirty="0">
                <a:latin typeface="Arial" panose="020B0604020202020204" pitchFamily="34" charset="0"/>
                <a:cs typeface="Arial" panose="020B0604020202020204" pitchFamily="34" charset="0"/>
              </a:rPr>
              <a:t>, M. (2011).Counselling psychology in today’s Greece. Hellenic Journal of Psychology, Vol8, pp. 266-288. </a:t>
            </a:r>
          </a:p>
          <a:p>
            <a:endParaRPr lang="en-US" sz="900" dirty="0">
              <a:latin typeface="Arial" panose="020B0604020202020204" pitchFamily="34" charset="0"/>
              <a:cs typeface="Arial" panose="020B0604020202020204" pitchFamily="34" charset="0"/>
            </a:endParaRPr>
          </a:p>
          <a:p>
            <a:r>
              <a:rPr lang="en-US" sz="900" dirty="0" err="1">
                <a:latin typeface="Arial" panose="020B0604020202020204" pitchFamily="34" charset="0"/>
                <a:cs typeface="Arial" panose="020B0604020202020204" pitchFamily="34" charset="0"/>
              </a:rPr>
              <a:t>Poursanidou</a:t>
            </a:r>
            <a:r>
              <a:rPr lang="en-US" sz="900" dirty="0">
                <a:latin typeface="Arial" panose="020B0604020202020204" pitchFamily="34" charset="0"/>
                <a:cs typeface="Arial" panose="020B0604020202020204" pitchFamily="34" charset="0"/>
              </a:rPr>
              <a:t>, E.I. (2016). </a:t>
            </a:r>
            <a:r>
              <a:rPr lang="en-US" sz="900" dirty="0" err="1">
                <a:latin typeface="Arial" panose="020B0604020202020204" pitchFamily="34" charset="0"/>
                <a:cs typeface="Arial" panose="020B0604020202020204" pitchFamily="34" charset="0"/>
              </a:rPr>
              <a:t>Problimata</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siberiforas</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stin</a:t>
            </a:r>
            <a:r>
              <a:rPr lang="en-US" sz="900" dirty="0">
                <a:latin typeface="Arial" panose="020B0604020202020204" pitchFamily="34" charset="0"/>
                <a:cs typeface="Arial" panose="020B0604020202020204" pitchFamily="34" charset="0"/>
              </a:rPr>
              <a:t> taxi kai </a:t>
            </a:r>
            <a:r>
              <a:rPr lang="en-US" sz="900" dirty="0" err="1">
                <a:latin typeface="Arial" panose="020B0604020202020204" pitchFamily="34" charset="0"/>
                <a:cs typeface="Arial" panose="020B0604020202020204" pitchFamily="34" charset="0"/>
              </a:rPr>
              <a:t>paremvasi</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tou</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daskalou</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Erevna</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sthn</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ekpaideusi</a:t>
            </a:r>
            <a:r>
              <a:rPr lang="en-US" sz="900" dirty="0">
                <a:latin typeface="Arial" panose="020B0604020202020204" pitchFamily="34" charset="0"/>
                <a:cs typeface="Arial" panose="020B0604020202020204" pitchFamily="34" charset="0"/>
              </a:rPr>
              <a:t>, 5(1), 62–75. </a:t>
            </a:r>
            <a:r>
              <a:rPr lang="en-US" sz="900" dirty="0">
                <a:latin typeface="Arial" panose="020B0604020202020204" pitchFamily="34" charset="0"/>
                <a:cs typeface="Arial" panose="020B0604020202020204" pitchFamily="34" charset="0"/>
                <a:hlinkClick r:id="rId4"/>
              </a:rPr>
              <a:t>https://doi.org/10.12681/hjre.9380</a:t>
            </a:r>
            <a:endParaRPr lang="en-US" sz="900" dirty="0">
              <a:latin typeface="Arial" panose="020B0604020202020204" pitchFamily="34" charset="0"/>
              <a:cs typeface="Arial" panose="020B0604020202020204" pitchFamily="34" charset="0"/>
            </a:endParaRPr>
          </a:p>
          <a:p>
            <a:endParaRPr lang="en-US" sz="900" dirty="0">
              <a:latin typeface="Arial" panose="020B0604020202020204" pitchFamily="34" charset="0"/>
              <a:cs typeface="Arial" panose="020B0604020202020204" pitchFamily="34" charset="0"/>
            </a:endParaRPr>
          </a:p>
          <a:p>
            <a:r>
              <a:rPr lang="en-US" sz="900" dirty="0" err="1">
                <a:latin typeface="Arial" panose="020B0604020202020204" pitchFamily="34" charset="0"/>
                <a:cs typeface="Arial" panose="020B0604020202020204" pitchFamily="34" charset="0"/>
              </a:rPr>
              <a:t>Roubou</a:t>
            </a:r>
            <a:r>
              <a:rPr lang="en-US" sz="900" dirty="0">
                <a:latin typeface="Arial" panose="020B0604020202020204" pitchFamily="34" charset="0"/>
                <a:cs typeface="Arial" panose="020B0604020202020204" pitchFamily="34" charset="0"/>
              </a:rPr>
              <a:t>, X. (2019, September 21).  Adult Education and Counseling Psychology: Investigating Adult Educators' Training Needs </a:t>
            </a:r>
            <a:r>
              <a:rPr lang="el-GR" sz="900" dirty="0">
                <a:latin typeface="Arial" panose="020B0604020202020204" pitchFamily="34" charset="0"/>
                <a:cs typeface="Arial" panose="020B0604020202020204" pitchFamily="34" charset="0"/>
              </a:rPr>
              <a:t>ι</a:t>
            </a:r>
            <a:r>
              <a:rPr lang="en-US" sz="900" dirty="0">
                <a:latin typeface="Arial" panose="020B0604020202020204" pitchFamily="34" charset="0"/>
                <a:cs typeface="Arial" panose="020B0604020202020204" pitchFamily="34" charset="0"/>
              </a:rPr>
              <a:t>n Counseling Issues. </a:t>
            </a:r>
            <a:r>
              <a:rPr lang="en-US" sz="900" dirty="0" err="1">
                <a:latin typeface="Arial" panose="020B0604020202020204" pitchFamily="34" charset="0"/>
                <a:cs typeface="Arial" panose="020B0604020202020204" pitchFamily="34" charset="0"/>
              </a:rPr>
              <a:t>Elliniko</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anoikto</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panepistimio</a:t>
            </a:r>
            <a:r>
              <a:rPr lang="en-US" sz="900" dirty="0">
                <a:latin typeface="Arial" panose="020B0604020202020204" pitchFamily="34" charset="0"/>
                <a:cs typeface="Arial" panose="020B0604020202020204" pitchFamily="34" charset="0"/>
              </a:rPr>
              <a:t>, </a:t>
            </a:r>
          </a:p>
          <a:p>
            <a:endParaRPr lang="el-GR"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8649593"/>
      </p:ext>
    </p:extLst>
  </p:cSld>
  <p:clrMapOvr>
    <a:masterClrMapping/>
  </p:clrMapOvr>
</p:sld>
</file>

<file path=ppt/theme/theme1.xml><?xml version="1.0" encoding="utf-8"?>
<a:theme xmlns:a="http://schemas.openxmlformats.org/drawingml/2006/main" name="Όψη">
  <a:themeElements>
    <a:clrScheme name="Όψη">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Όψη">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Όψη">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167</TotalTime>
  <Words>572</Words>
  <Application>Microsoft Office PowerPoint</Application>
  <PresentationFormat>Ευρεία οθόνη</PresentationFormat>
  <Paragraphs>59</Paragraphs>
  <Slides>1</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vt:i4>
      </vt:variant>
    </vt:vector>
  </HeadingPairs>
  <TitlesOfParts>
    <vt:vector size="6" baseType="lpstr">
      <vt:lpstr>Arial</vt:lpstr>
      <vt:lpstr>Trebuchet MS</vt:lpstr>
      <vt:lpstr>Wingdings</vt:lpstr>
      <vt:lpstr>Wingdings 3</vt:lpstr>
      <vt:lpstr>Όψη</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Irene</dc:creator>
  <cp:lastModifiedBy>Irene</cp:lastModifiedBy>
  <cp:revision>18</cp:revision>
  <dcterms:created xsi:type="dcterms:W3CDTF">2024-06-26T08:56:59Z</dcterms:created>
  <dcterms:modified xsi:type="dcterms:W3CDTF">2024-06-26T11:44:32Z</dcterms:modified>
</cp:coreProperties>
</file>